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4630400" cy="8229600"/>
  <p:notesSz cx="8229600" cy="14630400"/>
  <p:embeddedFontLst>
    <p:embeddedFont>
      <p:font typeface="Crimson Pro Semi Bold"/>
      <p:regular r:id="rId8"/>
    </p:embeddedFont>
    <p:embeddedFont>
      <p:font typeface="Crimson Pro Semi Bold"/>
      <p:regular r:id="rId9"/>
    </p:embeddedFont>
    <p:embeddedFont>
      <p:font typeface="Crimson Pro Semi Bold"/>
      <p:regular r:id="rId10"/>
    </p:embeddedFont>
    <p:embeddedFont>
      <p:font typeface="Crimson Pro Semi Bold"/>
      <p:regular r:id="rId11"/>
    </p:embeddedFont>
    <p:embeddedFont>
      <p:font typeface="Heebo"/>
      <p:regular r:id="rId12"/>
    </p:embeddedFont>
    <p:embeddedFont>
      <p:font typeface="Heebo"/>
      <p:regular r:id="rId13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openxmlformats.org/officeDocument/2006/relationships/font" Target="fonts/font1.fntdata"/><Relationship Id="rId9" Type="http://schemas.openxmlformats.org/officeDocument/2006/relationships/font" Target="fonts/font2.fntdata"/><Relationship Id="rId10" Type="http://schemas.openxmlformats.org/officeDocument/2006/relationships/font" Target="fonts/font3.fntdata"/><Relationship Id="rId11" Type="http://schemas.openxmlformats.org/officeDocument/2006/relationships/font" Target="fonts/font4.fntdata"/><Relationship Id="rId12" Type="http://schemas.openxmlformats.org/officeDocument/2006/relationships/font" Target="fonts/font5.fntdata"/><Relationship Id="rId13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image" Target="../media/image-1-4.svg"/><Relationship Id="rId5" Type="http://schemas.openxmlformats.org/officeDocument/2006/relationships/image" Target="../media/image-1-5.png"/><Relationship Id="rId6" Type="http://schemas.openxmlformats.org/officeDocument/2006/relationships/image" Target="../media/image-1-6.svg"/><Relationship Id="rId7" Type="http://schemas.openxmlformats.org/officeDocument/2006/relationships/image" Target="../media/image-1-7.png"/><Relationship Id="rId8" Type="http://schemas.openxmlformats.org/officeDocument/2006/relationships/image" Target="../media/image-1-8.svg"/><Relationship Id="rId9" Type="http://schemas.openxmlformats.org/officeDocument/2006/relationships/slideLayout" Target="../slideLayouts/slideLayout2.xml"/><Relationship Id="rId10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5783" y="446842"/>
            <a:ext cx="3898583" cy="48720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800"/>
              </a:lnSpc>
              <a:buNone/>
            </a:pPr>
            <a:r>
              <a:rPr lang="en-US" sz="30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Reports &amp; Key Metrics</a:t>
            </a:r>
            <a:endParaRPr lang="en-US" sz="3050" dirty="0"/>
          </a:p>
        </p:txBody>
      </p:sp>
      <p:sp>
        <p:nvSpPr>
          <p:cNvPr id="3" name="Shape 1"/>
          <p:cNvSpPr/>
          <p:nvPr/>
        </p:nvSpPr>
        <p:spPr>
          <a:xfrm>
            <a:off x="545783" y="1148358"/>
            <a:ext cx="4441508" cy="1371838"/>
          </a:xfrm>
          <a:prstGeom prst="roundRect">
            <a:avLst>
              <a:gd name="adj" fmla="val 1705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24495" y="1327071"/>
            <a:ext cx="2858214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Community Nursing Insight Report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24495" y="1634966"/>
            <a:ext cx="4084082" cy="706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Clinical time (% of shift)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Contacts / visits per staff member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Caseload size and movement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094446" y="1148358"/>
            <a:ext cx="4441508" cy="1371838"/>
          </a:xfrm>
          <a:prstGeom prst="roundRect">
            <a:avLst>
              <a:gd name="adj" fmla="val 1705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273159" y="1327071"/>
            <a:ext cx="1949291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Benchmarking Report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273159" y="1634966"/>
            <a:ext cx="4084082" cy="706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Productivity vs benchmark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Skill mix (band 2–7 distribution)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Activity per WTE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9643110" y="1148358"/>
            <a:ext cx="4441508" cy="1371838"/>
          </a:xfrm>
          <a:prstGeom prst="roundRect">
            <a:avLst>
              <a:gd name="adj" fmla="val 1705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21823" y="1327071"/>
            <a:ext cx="1949291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Staff Report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821823" y="1634966"/>
            <a:ext cx="4084082" cy="706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Clinical vs non-clinical time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Contacts delivered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Travel and admin time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5783" y="2627352"/>
            <a:ext cx="4441508" cy="1371838"/>
          </a:xfrm>
          <a:prstGeom prst="roundRect">
            <a:avLst>
              <a:gd name="adj" fmla="val 1705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24495" y="2806065"/>
            <a:ext cx="3370897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Community Rehabilitation Insight Report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24495" y="3113961"/>
            <a:ext cx="4084082" cy="706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Contacts and interventions per clinician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Caseload and throughput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Waiting times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094446" y="2627352"/>
            <a:ext cx="4441508" cy="1371838"/>
          </a:xfrm>
          <a:prstGeom prst="roundRect">
            <a:avLst>
              <a:gd name="adj" fmla="val 1705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73159" y="2806065"/>
            <a:ext cx="3462457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Planning Report (Workforce Optimisation)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273159" y="3113961"/>
            <a:ext cx="4084082" cy="706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Required WTE by team and band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Impact of productivity improvements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Capacity vs demand gap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9643110" y="2627352"/>
            <a:ext cx="4441508" cy="1371838"/>
          </a:xfrm>
          <a:prstGeom prst="roundRect">
            <a:avLst>
              <a:gd name="adj" fmla="val 1705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821823" y="2806065"/>
            <a:ext cx="2882384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Strategy Report (Tracking Progress)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821823" y="3113961"/>
            <a:ext cx="4084082" cy="706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Productivity improvement over time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Skill mix changes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Waiting list reduction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5783" y="4106347"/>
            <a:ext cx="13538835" cy="1371838"/>
          </a:xfrm>
          <a:prstGeom prst="roundRect">
            <a:avLst>
              <a:gd name="adj" fmla="val 1705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24495" y="4285059"/>
            <a:ext cx="1949291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Data Quality Report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24495" y="4592955"/>
            <a:ext cx="13181409" cy="706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Missing or incomplete records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Inconsistent coding</a:t>
            </a:r>
            <a:endParaRPr lang="en-US" sz="120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Activity recording gaps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45783" y="5638919"/>
            <a:ext cx="4156710" cy="3899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50"/>
              </a:lnSpc>
              <a:buNone/>
            </a:pPr>
            <a:r>
              <a:rPr lang="en-US" sz="2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How the Reports Work Together</a:t>
            </a:r>
            <a:endParaRPr lang="en-US" sz="2450" dirty="0"/>
          </a:p>
        </p:txBody>
      </p:sp>
      <p:pic>
        <p:nvPicPr>
          <p:cNvPr id="25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5783" y="6189583"/>
            <a:ext cx="311825" cy="311825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545783" y="6635353"/>
            <a:ext cx="2523768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Single standardised data model</a:t>
            </a:r>
            <a:endParaRPr lang="en-US" sz="1500" dirty="0"/>
          </a:p>
        </p:txBody>
      </p:sp>
      <p:pic>
        <p:nvPicPr>
          <p:cNvPr id="27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82113" y="6189583"/>
            <a:ext cx="311825" cy="311825"/>
          </a:xfrm>
          <a:prstGeom prst="rect">
            <a:avLst/>
          </a:prstGeom>
        </p:spPr>
      </p:pic>
      <p:sp>
        <p:nvSpPr>
          <p:cNvPr id="28" name="Text 24"/>
          <p:cNvSpPr/>
          <p:nvPr/>
        </p:nvSpPr>
        <p:spPr>
          <a:xfrm>
            <a:off x="7382113" y="6635353"/>
            <a:ext cx="1949291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Consistent definitions</a:t>
            </a:r>
            <a:endParaRPr lang="en-US" sz="1500" dirty="0"/>
          </a:p>
        </p:txBody>
      </p:sp>
      <p:pic>
        <p:nvPicPr>
          <p:cNvPr id="29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5783" y="7093268"/>
            <a:ext cx="311825" cy="311825"/>
          </a:xfrm>
          <a:prstGeom prst="rect">
            <a:avLst/>
          </a:prstGeom>
        </p:spPr>
      </p:pic>
      <p:sp>
        <p:nvSpPr>
          <p:cNvPr id="30" name="Text 25"/>
          <p:cNvSpPr/>
          <p:nvPr/>
        </p:nvSpPr>
        <p:spPr>
          <a:xfrm>
            <a:off x="545783" y="7539038"/>
            <a:ext cx="2300645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Monthly automated updates</a:t>
            </a:r>
            <a:endParaRPr lang="en-US" sz="1500" dirty="0"/>
          </a:p>
        </p:txBody>
      </p:sp>
      <p:pic>
        <p:nvPicPr>
          <p:cNvPr id="31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82113" y="7093268"/>
            <a:ext cx="311825" cy="311825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7382113" y="7539038"/>
            <a:ext cx="1949291" cy="2436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Role-based access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2026-04-29T10:18:25Z</dcterms:created>
  <dcterms:modified xsi:type="dcterms:W3CDTF">2026-04-29T10:18:25Z</dcterms:modified>
</cp:coreProperties>
</file>